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58" r:id="rId5"/>
    <p:sldId id="271" r:id="rId6"/>
    <p:sldId id="274" r:id="rId7"/>
    <p:sldId id="259" r:id="rId8"/>
    <p:sldId id="275" r:id="rId9"/>
    <p:sldId id="265" r:id="rId10"/>
    <p:sldId id="273" r:id="rId11"/>
    <p:sldId id="266" r:id="rId12"/>
    <p:sldId id="267" r:id="rId13"/>
    <p:sldId id="268" r:id="rId14"/>
    <p:sldId id="269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is\Documents\ACLU\Police%20Stops%20Tables%20and%20Graphs%20for%20Information%20Fly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ois\Documents\ACLU\Police%20Stops%20Tables%20and%20Graphs%20for%20Information%20Fly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Press%20Conferen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is\Documents\ACLU\Police%20Stops%20Tables%20and%20Graphs%20for%20Information%20Flyer%2010-20-16%20ed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84434496952316662"/>
          <c:y val="0.40556949006685089"/>
          <c:w val="0.10145784545486412"/>
          <c:h val="0.21910171854025684"/>
        </c:manualLayout>
      </c:layout>
    </c:legend>
    <c:plotVisOnly val="1"/>
  </c:chart>
  <c:txPr>
    <a:bodyPr/>
    <a:lstStyle/>
    <a:p>
      <a:pPr>
        <a:defRPr sz="1400" b="1">
          <a:latin typeface="Arial Narrow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Percent of Respondents Searched and Respondents Who Felt Violated for Two Racial Groups Compared to the Douglas County Population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429425784342502"/>
          <c:y val="0.14400466723973596"/>
          <c:w val="0.76134680754474682"/>
          <c:h val="0.63712417764387164"/>
        </c:manualLayout>
      </c:layout>
      <c:barChart>
        <c:barDir val="col"/>
        <c:grouping val="clustered"/>
        <c:ser>
          <c:idx val="0"/>
          <c:order val="0"/>
          <c:tx>
            <c:strRef>
              <c:f>'Police Stop Data'!$E$121</c:f>
              <c:strCache>
                <c:ptCount val="1"/>
                <c:pt idx="0">
                  <c:v>Percent of Racial Group Searched</c:v>
                </c:pt>
              </c:strCache>
            </c:strRef>
          </c:tx>
          <c:dLbls>
            <c:dLbl>
              <c:idx val="0"/>
              <c:layout>
                <c:manualLayout>
                  <c:x val="2.6854150825480032E-17"/>
                  <c:y val="-1.817475817077022E-2"/>
                </c:manualLayout>
              </c:layout>
              <c:showVal val="1"/>
            </c:dLbl>
            <c:showVal val="1"/>
          </c:dLbls>
          <c:cat>
            <c:strRef>
              <c:f>'Police Stop Data'!$F$120:$H$120</c:f>
              <c:strCache>
                <c:ptCount val="3"/>
                <c:pt idx="0">
                  <c:v>Percent of 23 Black/Negro/African American Respondents</c:v>
                </c:pt>
                <c:pt idx="1">
                  <c:v>Percent of 107 White/Caucasian/Anglo Respondents</c:v>
                </c:pt>
                <c:pt idx="2">
                  <c:v>Percent of Douglas County Population</c:v>
                </c:pt>
              </c:strCache>
            </c:strRef>
          </c:cat>
          <c:val>
            <c:numRef>
              <c:f>'Police Stop Data'!$F$121:$H$121</c:f>
              <c:numCache>
                <c:formatCode>General</c:formatCode>
                <c:ptCount val="3"/>
                <c:pt idx="0">
                  <c:v>47.8</c:v>
                </c:pt>
                <c:pt idx="1">
                  <c:v>16.8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'Police Stop Data'!$E$122</c:f>
              <c:strCache>
                <c:ptCount val="1"/>
                <c:pt idx="0">
                  <c:v>Percent of Racial Group Who Felt Violated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8271846043420368E-2"/>
                </c:manualLayout>
              </c:layout>
              <c:showVal val="1"/>
            </c:dLbl>
            <c:showVal val="1"/>
          </c:dLbls>
          <c:cat>
            <c:strRef>
              <c:f>'Police Stop Data'!$F$120:$H$120</c:f>
              <c:strCache>
                <c:ptCount val="3"/>
                <c:pt idx="0">
                  <c:v>Percent of 23 Black/Negro/African American Respondents</c:v>
                </c:pt>
                <c:pt idx="1">
                  <c:v>Percent of 107 White/Caucasian/Anglo Respondents</c:v>
                </c:pt>
                <c:pt idx="2">
                  <c:v>Percent of Douglas County Population</c:v>
                </c:pt>
              </c:strCache>
            </c:strRef>
          </c:cat>
          <c:val>
            <c:numRef>
              <c:f>'Police Stop Data'!$F$122:$H$122</c:f>
              <c:numCache>
                <c:formatCode>General</c:formatCode>
                <c:ptCount val="3"/>
                <c:pt idx="0">
                  <c:v>30.4</c:v>
                </c:pt>
                <c:pt idx="1">
                  <c:v>21.5</c:v>
                </c:pt>
                <c:pt idx="2">
                  <c:v>82</c:v>
                </c:pt>
              </c:numCache>
            </c:numRef>
          </c:val>
        </c:ser>
        <c:axId val="99826688"/>
        <c:axId val="99845248"/>
      </c:barChart>
      <c:catAx>
        <c:axId val="99826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Racial Groups</a:t>
                </a:r>
              </a:p>
            </c:rich>
          </c:tx>
          <c:layout>
            <c:manualLayout>
              <c:xMode val="edge"/>
              <c:yMode val="edge"/>
              <c:x val="0.32026787872748397"/>
              <c:y val="0.92301980205891565"/>
            </c:manualLayout>
          </c:layout>
        </c:title>
        <c:majorTickMark val="none"/>
        <c:tickLblPos val="nextTo"/>
        <c:crossAx val="99845248"/>
        <c:crosses val="autoZero"/>
        <c:auto val="1"/>
        <c:lblAlgn val="ctr"/>
        <c:lblOffset val="100"/>
      </c:catAx>
      <c:valAx>
        <c:axId val="99845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5.4197185021969525E-2"/>
              <c:y val="0.41123817010874025"/>
            </c:manualLayout>
          </c:layout>
        </c:title>
        <c:numFmt formatCode="General" sourceLinked="1"/>
        <c:tickLblPos val="nextTo"/>
        <c:crossAx val="9982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51533391648075"/>
          <c:y val="0.20766656776290829"/>
          <c:w val="0.40617058999385514"/>
          <c:h val="0.10197549921751546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400" b="1">
          <a:latin typeface="Arial Narrow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'Police Stop Data'!$K$1</c:f>
              <c:strCache>
                <c:ptCount val="1"/>
                <c:pt idx="0">
                  <c:v>Percent of 183 Stops</c:v>
                </c:pt>
              </c:strCache>
            </c:strRef>
          </c:tx>
          <c:dLbls>
            <c:txPr>
              <a:bodyPr/>
              <a:lstStyle/>
              <a:p>
                <a:pPr>
                  <a:defRPr sz="2300" baseline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numRef>
              <c:f>'Police Stop Data'!$J$2:$J$7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'Police Stop Data'!$K$2:$K$7</c:f>
              <c:numCache>
                <c:formatCode>General</c:formatCode>
                <c:ptCount val="6"/>
                <c:pt idx="0">
                  <c:v>20</c:v>
                </c:pt>
                <c:pt idx="1">
                  <c:v>9.4</c:v>
                </c:pt>
                <c:pt idx="2">
                  <c:v>10.6</c:v>
                </c:pt>
                <c:pt idx="3">
                  <c:v>16</c:v>
                </c:pt>
                <c:pt idx="4">
                  <c:v>33</c:v>
                </c:pt>
                <c:pt idx="5">
                  <c:v>11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 b="1" baseline="0">
          <a:latin typeface="Arial Narrow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800" baseline="0" dirty="0"/>
              <a:t>Percent of 169 Respondents across Race/Ethnicity    </a:t>
            </a:r>
          </a:p>
        </c:rich>
      </c:tx>
      <c:layout>
        <c:manualLayout>
          <c:xMode val="edge"/>
          <c:yMode val="edge"/>
          <c:x val="0.11182515647082576"/>
          <c:y val="1.082652492311672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'Police Stop Data'!$A$99</c:f>
              <c:strCache>
                <c:ptCount val="1"/>
                <c:pt idx="0">
                  <c:v>Percent of 169 Respondents across Race/Ethnicity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 i="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'Police Stop Data'!$B$98:$H$98</c:f>
              <c:strCache>
                <c:ptCount val="7"/>
                <c:pt idx="0">
                  <c:v>Asian</c:v>
                </c:pt>
                <c:pt idx="1">
                  <c:v>Black/Negro/African American</c:v>
                </c:pt>
                <c:pt idx="2">
                  <c:v>Hispanic/Mexican/Latino</c:v>
                </c:pt>
                <c:pt idx="3">
                  <c:v>Mixed Race/Multi-Ethnic</c:v>
                </c:pt>
                <c:pt idx="4">
                  <c:v>Native American/Eskimo</c:v>
                </c:pt>
                <c:pt idx="5">
                  <c:v>White/Caucasian/Anglo</c:v>
                </c:pt>
                <c:pt idx="6">
                  <c:v>Other/Not Specified</c:v>
                </c:pt>
              </c:strCache>
            </c:strRef>
          </c:cat>
          <c:val>
            <c:numRef>
              <c:f>'Police Stop Data'!$B$99:$H$99</c:f>
              <c:numCache>
                <c:formatCode>General</c:formatCode>
                <c:ptCount val="7"/>
                <c:pt idx="0">
                  <c:v>1.8</c:v>
                </c:pt>
                <c:pt idx="1">
                  <c:v>13.6</c:v>
                </c:pt>
                <c:pt idx="2">
                  <c:v>2.4</c:v>
                </c:pt>
                <c:pt idx="3">
                  <c:v>5.3</c:v>
                </c:pt>
                <c:pt idx="4">
                  <c:v>4.0999999999999996</c:v>
                </c:pt>
                <c:pt idx="5">
                  <c:v>63.3</c:v>
                </c:pt>
                <c:pt idx="6">
                  <c:v>9.5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63418354756964"/>
          <c:y val="0.37148171426990001"/>
          <c:w val="0.33182796060748843"/>
          <c:h val="0.5841768109973553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600">
          <a:latin typeface="Arial Narrow" pitchFamily="34" charset="0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Race/Ethnicity of Survey Respondents Compared to the </a:t>
            </a:r>
          </a:p>
          <a:p>
            <a:pPr>
              <a:defRPr sz="2000"/>
            </a:pPr>
            <a:r>
              <a:rPr lang="en-US" sz="2000" dirty="0"/>
              <a:t>Douglas County Population</a:t>
            </a:r>
          </a:p>
        </c:rich>
      </c:tx>
      <c:layout>
        <c:manualLayout>
          <c:xMode val="edge"/>
          <c:yMode val="edge"/>
          <c:x val="0.20091786964129488"/>
          <c:y val="4.8500142301489406E-2"/>
        </c:manualLayout>
      </c:layout>
    </c:title>
    <c:plotArea>
      <c:layout>
        <c:manualLayout>
          <c:layoutTarget val="inner"/>
          <c:xMode val="edge"/>
          <c:yMode val="edge"/>
          <c:x val="8.137882067663553E-2"/>
          <c:y val="0.20256777690110675"/>
          <c:w val="0.88947176717655141"/>
          <c:h val="0.64125237599583529"/>
        </c:manualLayout>
      </c:layout>
      <c:barChart>
        <c:barDir val="col"/>
        <c:grouping val="clustered"/>
        <c:ser>
          <c:idx val="0"/>
          <c:order val="0"/>
          <c:tx>
            <c:strRef>
              <c:f>'Police Stop Data'!$A$144</c:f>
              <c:strCache>
                <c:ptCount val="1"/>
                <c:pt idx="0">
                  <c:v>Percent of 169 Respondents across Race/Ethnicity</c:v>
                </c:pt>
              </c:strCache>
            </c:strRef>
          </c:tx>
          <c:dLbls>
            <c:showVal val="1"/>
          </c:dLbls>
          <c:cat>
            <c:strRef>
              <c:f>'Police Stop Data'!$B$143:$F$143</c:f>
              <c:strCache>
                <c:ptCount val="5"/>
                <c:pt idx="0">
                  <c:v>Asian</c:v>
                </c:pt>
                <c:pt idx="1">
                  <c:v>Black/Negro/African American</c:v>
                </c:pt>
                <c:pt idx="2">
                  <c:v>Hispanic/Mexican/Latino</c:v>
                </c:pt>
                <c:pt idx="3">
                  <c:v>Native American/Eskimo</c:v>
                </c:pt>
                <c:pt idx="4">
                  <c:v>White/Caucasian/Anglo</c:v>
                </c:pt>
              </c:strCache>
            </c:strRef>
          </c:cat>
          <c:val>
            <c:numRef>
              <c:f>'Police Stop Data'!$B$144:$F$144</c:f>
              <c:numCache>
                <c:formatCode>General</c:formatCode>
                <c:ptCount val="5"/>
                <c:pt idx="0">
                  <c:v>1.8</c:v>
                </c:pt>
                <c:pt idx="1">
                  <c:v>13.6</c:v>
                </c:pt>
                <c:pt idx="2">
                  <c:v>2.4</c:v>
                </c:pt>
                <c:pt idx="3">
                  <c:v>4.0999999999999996</c:v>
                </c:pt>
                <c:pt idx="4">
                  <c:v>63.3</c:v>
                </c:pt>
              </c:numCache>
            </c:numRef>
          </c:val>
        </c:ser>
        <c:ser>
          <c:idx val="1"/>
          <c:order val="1"/>
          <c:tx>
            <c:strRef>
              <c:f>'Police Stop Data'!$A$145</c:f>
              <c:strCache>
                <c:ptCount val="1"/>
                <c:pt idx="0">
                  <c:v>Percent of Douglas County Population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1.6155340596240193E-2"/>
                </c:manualLayout>
              </c:layout>
              <c:showVal val="1"/>
            </c:dLbl>
            <c:showVal val="1"/>
          </c:dLbls>
          <c:cat>
            <c:strRef>
              <c:f>'Police Stop Data'!$B$143:$F$143</c:f>
              <c:strCache>
                <c:ptCount val="5"/>
                <c:pt idx="0">
                  <c:v>Asian</c:v>
                </c:pt>
                <c:pt idx="1">
                  <c:v>Black/Negro/African American</c:v>
                </c:pt>
                <c:pt idx="2">
                  <c:v>Hispanic/Mexican/Latino</c:v>
                </c:pt>
                <c:pt idx="3">
                  <c:v>Native American/Eskimo</c:v>
                </c:pt>
                <c:pt idx="4">
                  <c:v>White/Caucasian/Anglo</c:v>
                </c:pt>
              </c:strCache>
            </c:strRef>
          </c:cat>
          <c:val>
            <c:numRef>
              <c:f>'Police Stop Data'!$B$145:$F$145</c:f>
              <c:numCache>
                <c:formatCode>General</c:formatCode>
                <c:ptCount val="5"/>
                <c:pt idx="0">
                  <c:v>4.7</c:v>
                </c:pt>
                <c:pt idx="1">
                  <c:v>4.5999999999999996</c:v>
                </c:pt>
                <c:pt idx="2">
                  <c:v>6</c:v>
                </c:pt>
                <c:pt idx="3">
                  <c:v>2.7</c:v>
                </c:pt>
                <c:pt idx="4">
                  <c:v>82</c:v>
                </c:pt>
              </c:numCache>
            </c:numRef>
          </c:val>
        </c:ser>
        <c:axId val="99472512"/>
        <c:axId val="99474432"/>
      </c:barChart>
      <c:catAx>
        <c:axId val="99472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Race/Ethnicity</a:t>
                </a:r>
              </a:p>
            </c:rich>
          </c:tx>
          <c:layout>
            <c:manualLayout>
              <c:xMode val="edge"/>
              <c:yMode val="edge"/>
              <c:x val="0.47862988501292741"/>
              <c:y val="0.9336842349635287"/>
            </c:manualLayout>
          </c:layout>
        </c:title>
        <c:maj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99474432"/>
        <c:crosses val="autoZero"/>
        <c:auto val="1"/>
        <c:lblAlgn val="ctr"/>
        <c:lblOffset val="100"/>
      </c:catAx>
      <c:valAx>
        <c:axId val="99474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446484691457813E-2"/>
              <c:y val="0.47461687514370493"/>
            </c:manualLayout>
          </c:layout>
        </c:title>
        <c:numFmt formatCode="General" sourceLinked="1"/>
        <c:tickLblPos val="nextTo"/>
        <c:crossAx val="9947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935760130802179"/>
          <c:y val="0.26121802363577212"/>
          <c:w val="0.43782548298815105"/>
          <c:h val="0.10453713836126972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400" b="1">
          <a:latin typeface="Arial Narrow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533146443244102"/>
          <c:y val="9.4462082904202577E-2"/>
          <c:w val="0.52933694630315753"/>
          <c:h val="0.82091035102255749"/>
        </c:manualLayout>
      </c:layout>
      <c:pieChart>
        <c:varyColors val="1"/>
        <c:ser>
          <c:idx val="0"/>
          <c:order val="0"/>
          <c:tx>
            <c:strRef>
              <c:f>'Police Stop Data'!$K$9</c:f>
              <c:strCache>
                <c:ptCount val="1"/>
                <c:pt idx="0">
                  <c:v>Percent of 169</c:v>
                </c:pt>
              </c:strCache>
            </c:strRef>
          </c:tx>
          <c:dLbls>
            <c:dLbl>
              <c:idx val="0"/>
              <c:layout>
                <c:manualLayout>
                  <c:x val="-0.16791404388737902"/>
                  <c:y val="5.504391676692199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304875085058812"/>
                  <c:y val="-0.1168590720514774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1.9948357149800727E-2"/>
                  <c:y val="0.1278369740072813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'Police Stop Data'!$J$10:$J$12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Other</c:v>
                </c:pt>
              </c:strCache>
            </c:strRef>
          </c:cat>
          <c:val>
            <c:numRef>
              <c:f>'Police Stop Data'!$K$10:$K$12</c:f>
              <c:numCache>
                <c:formatCode>General</c:formatCode>
                <c:ptCount val="3"/>
                <c:pt idx="0">
                  <c:v>48</c:v>
                </c:pt>
                <c:pt idx="1">
                  <c:v>45</c:v>
                </c:pt>
                <c:pt idx="2">
                  <c:v>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600" b="1">
          <a:latin typeface="Arial Narrow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Percent of Respondents </a:t>
            </a:r>
            <a:r>
              <a:rPr lang="en-US" sz="2000" dirty="0" smtClean="0"/>
              <a:t>Who </a:t>
            </a:r>
            <a:r>
              <a:rPr lang="en-US" sz="2000" dirty="0"/>
              <a:t>Identified as Female, Male or Other </a:t>
            </a:r>
          </a:p>
          <a:p>
            <a:pPr>
              <a:defRPr/>
            </a:pPr>
            <a:r>
              <a:rPr lang="en-US" sz="2000" dirty="0" smtClean="0"/>
              <a:t>for Two </a:t>
            </a:r>
            <a:r>
              <a:rPr lang="en-US" sz="2000" dirty="0"/>
              <a:t>Racial Groups</a:t>
            </a:r>
          </a:p>
        </c:rich>
      </c:tx>
      <c:layout>
        <c:manualLayout>
          <c:xMode val="edge"/>
          <c:yMode val="edge"/>
          <c:x val="0.12650815575941118"/>
          <c:y val="2.221359331983027E-2"/>
        </c:manualLayout>
      </c:layout>
    </c:title>
    <c:plotArea>
      <c:layout>
        <c:manualLayout>
          <c:layoutTarget val="inner"/>
          <c:xMode val="edge"/>
          <c:yMode val="edge"/>
          <c:x val="0.1386886241965575"/>
          <c:y val="0.16192679331299223"/>
          <c:w val="0.74857384934497451"/>
          <c:h val="0.72433282771469842"/>
        </c:manualLayout>
      </c:layout>
      <c:barChart>
        <c:barDir val="col"/>
        <c:grouping val="clustered"/>
        <c:ser>
          <c:idx val="0"/>
          <c:order val="0"/>
          <c:tx>
            <c:strRef>
              <c:f>'Police Stop Data'!$I$50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'Police Stop Data'!$J$49:$K$49</c:f>
              <c:strCache>
                <c:ptCount val="2"/>
                <c:pt idx="0">
                  <c:v>23 Black/Negro/African American</c:v>
                </c:pt>
                <c:pt idx="1">
                  <c:v>107 White/Caucasian/Anglo</c:v>
                </c:pt>
              </c:strCache>
            </c:strRef>
          </c:cat>
          <c:val>
            <c:numRef>
              <c:f>'Police Stop Data'!$J$50:$K$50</c:f>
              <c:numCache>
                <c:formatCode>General</c:formatCode>
                <c:ptCount val="2"/>
                <c:pt idx="0">
                  <c:v>34.800000000000011</c:v>
                </c:pt>
                <c:pt idx="1">
                  <c:v>54.2</c:v>
                </c:pt>
              </c:numCache>
            </c:numRef>
          </c:val>
        </c:ser>
        <c:ser>
          <c:idx val="1"/>
          <c:order val="1"/>
          <c:tx>
            <c:strRef>
              <c:f>'Police Stop Data'!$I$51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'Police Stop Data'!$J$49:$K$49</c:f>
              <c:strCache>
                <c:ptCount val="2"/>
                <c:pt idx="0">
                  <c:v>23 Black/Negro/African American</c:v>
                </c:pt>
                <c:pt idx="1">
                  <c:v>107 White/Caucasian/Anglo</c:v>
                </c:pt>
              </c:strCache>
            </c:strRef>
          </c:cat>
          <c:val>
            <c:numRef>
              <c:f>'Police Stop Data'!$J$51:$K$51</c:f>
              <c:numCache>
                <c:formatCode>General</c:formatCode>
                <c:ptCount val="2"/>
                <c:pt idx="0">
                  <c:v>60.9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'Police Stop Data'!$I$52</c:f>
              <c:strCache>
                <c:ptCount val="1"/>
                <c:pt idx="0">
                  <c:v>Other</c:v>
                </c:pt>
              </c:strCache>
            </c:strRef>
          </c:tx>
          <c:dLbls>
            <c:showVal val="1"/>
          </c:dLbls>
          <c:cat>
            <c:strRef>
              <c:f>'Police Stop Data'!$J$49:$K$49</c:f>
              <c:strCache>
                <c:ptCount val="2"/>
                <c:pt idx="0">
                  <c:v>23 Black/Negro/African American</c:v>
                </c:pt>
                <c:pt idx="1">
                  <c:v>107 White/Caucasian/Anglo</c:v>
                </c:pt>
              </c:strCache>
            </c:strRef>
          </c:cat>
          <c:val>
            <c:numRef>
              <c:f>'Police Stop Data'!$J$52:$K$52</c:f>
              <c:numCache>
                <c:formatCode>General</c:formatCode>
                <c:ptCount val="2"/>
                <c:pt idx="0">
                  <c:v>4.3</c:v>
                </c:pt>
                <c:pt idx="1">
                  <c:v>1.8</c:v>
                </c:pt>
              </c:numCache>
            </c:numRef>
          </c:val>
        </c:ser>
        <c:axId val="99628544"/>
        <c:axId val="99630464"/>
      </c:barChart>
      <c:catAx>
        <c:axId val="99628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Racial Groups</a:t>
                </a:r>
              </a:p>
            </c:rich>
          </c:tx>
          <c:layout>
            <c:manualLayout>
              <c:xMode val="edge"/>
              <c:yMode val="edge"/>
              <c:x val="0.44351889785139725"/>
              <c:y val="0.95747106588039754"/>
            </c:manualLayout>
          </c:layout>
        </c:title>
        <c:majorTickMark val="none"/>
        <c:tickLblPos val="nextTo"/>
        <c:crossAx val="99630464"/>
        <c:crosses val="autoZero"/>
        <c:auto val="1"/>
        <c:lblAlgn val="ctr"/>
        <c:lblOffset val="100"/>
      </c:catAx>
      <c:valAx>
        <c:axId val="996304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4.9802818668836887E-2"/>
              <c:y val="0.46655510577136822"/>
            </c:manualLayout>
          </c:layout>
        </c:title>
        <c:numFmt formatCode="General" sourceLinked="1"/>
        <c:tickLblPos val="nextTo"/>
        <c:crossAx val="9962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22021565381815"/>
          <c:y val="0.18573823705163775"/>
          <c:w val="0.10101921618344784"/>
          <c:h val="0.13231223948320728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400" b="1">
          <a:latin typeface="Arial Narrow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'Police Stop Data'!$L$15</c:f>
              <c:strCache>
                <c:ptCount val="1"/>
                <c:pt idx="0">
                  <c:v>Percent of 169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latin typeface="Arial Narrow" pitchFamily="34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'Police Stop Data'!$K$16:$K$17</c:f>
              <c:strCache>
                <c:ptCount val="2"/>
                <c:pt idx="0">
                  <c:v>Online responses</c:v>
                </c:pt>
                <c:pt idx="1">
                  <c:v>Paper responses</c:v>
                </c:pt>
              </c:strCache>
            </c:strRef>
          </c:cat>
          <c:val>
            <c:numRef>
              <c:f>'Police Stop Data'!$L$16:$L$17</c:f>
              <c:numCache>
                <c:formatCode>General</c:formatCode>
                <c:ptCount val="2"/>
                <c:pt idx="0">
                  <c:v>79.3</c:v>
                </c:pt>
                <c:pt idx="1">
                  <c:v>20.100000000000001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6543209876543"/>
          <c:y val="0.42898725170804441"/>
          <c:w val="0.24003608923884517"/>
          <c:h val="0.16351105476222264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000">
              <a:latin typeface="Arial Narrow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Percent of Online </a:t>
            </a:r>
            <a:r>
              <a:rPr lang="en-US" sz="2000" dirty="0"/>
              <a:t>Responses Compared to Paper Responses </a:t>
            </a:r>
          </a:p>
          <a:p>
            <a:pPr>
              <a:defRPr sz="2000"/>
            </a:pPr>
            <a:r>
              <a:rPr lang="en-US" sz="2000" dirty="0" smtClean="0"/>
              <a:t>For</a:t>
            </a:r>
            <a:r>
              <a:rPr lang="en-US" sz="2000" baseline="0" dirty="0" smtClean="0"/>
              <a:t> </a:t>
            </a:r>
            <a:r>
              <a:rPr lang="en-US" sz="2000" dirty="0" smtClean="0"/>
              <a:t>Two </a:t>
            </a:r>
            <a:r>
              <a:rPr lang="en-US" sz="2000" dirty="0"/>
              <a:t>Racial Groups</a:t>
            </a:r>
          </a:p>
        </c:rich>
      </c:tx>
      <c:layout>
        <c:manualLayout>
          <c:xMode val="edge"/>
          <c:yMode val="edge"/>
          <c:x val="0.13755018469913485"/>
          <c:y val="1.3089717992160943E-2"/>
        </c:manualLayout>
      </c:layout>
    </c:title>
    <c:plotArea>
      <c:layout>
        <c:manualLayout>
          <c:layoutTarget val="inner"/>
          <c:xMode val="edge"/>
          <c:yMode val="edge"/>
          <c:x val="0.17554419015526276"/>
          <c:y val="0.18154055165399841"/>
          <c:w val="0.73346320433807866"/>
          <c:h val="0.70537206417231957"/>
        </c:manualLayout>
      </c:layout>
      <c:barChart>
        <c:barDir val="col"/>
        <c:grouping val="clustered"/>
        <c:ser>
          <c:idx val="0"/>
          <c:order val="0"/>
          <c:tx>
            <c:strRef>
              <c:f>'Police Stop Data'!$I$64</c:f>
              <c:strCache>
                <c:ptCount val="1"/>
                <c:pt idx="0">
                  <c:v>Online Responses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4.0388351490600483E-3"/>
                </c:manualLayout>
              </c:layout>
              <c:showVal val="1"/>
            </c:dLbl>
            <c:showVal val="1"/>
          </c:dLbls>
          <c:cat>
            <c:strRef>
              <c:f>'Police Stop Data'!$J$63:$K$63</c:f>
              <c:strCache>
                <c:ptCount val="2"/>
                <c:pt idx="0">
                  <c:v>23 Black/Negro/African American</c:v>
                </c:pt>
                <c:pt idx="1">
                  <c:v>107 White/Caucasian/Anglo</c:v>
                </c:pt>
              </c:strCache>
            </c:strRef>
          </c:cat>
          <c:val>
            <c:numRef>
              <c:f>'Police Stop Data'!$J$64:$K$64</c:f>
              <c:numCache>
                <c:formatCode>General</c:formatCode>
                <c:ptCount val="2"/>
                <c:pt idx="0">
                  <c:v>52.2</c:v>
                </c:pt>
                <c:pt idx="1">
                  <c:v>84.1</c:v>
                </c:pt>
              </c:numCache>
            </c:numRef>
          </c:val>
        </c:ser>
        <c:ser>
          <c:idx val="1"/>
          <c:order val="1"/>
          <c:tx>
            <c:strRef>
              <c:f>'Police Stop Data'!$I$65</c:f>
              <c:strCache>
                <c:ptCount val="1"/>
                <c:pt idx="0">
                  <c:v>Paper Responses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009708787265011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6252428468890351E-2"/>
                </c:manualLayout>
              </c:layout>
              <c:showVal val="1"/>
            </c:dLbl>
            <c:showVal val="1"/>
          </c:dLbls>
          <c:cat>
            <c:strRef>
              <c:f>'Police Stop Data'!$J$63:$K$63</c:f>
              <c:strCache>
                <c:ptCount val="2"/>
                <c:pt idx="0">
                  <c:v>23 Black/Negro/African American</c:v>
                </c:pt>
                <c:pt idx="1">
                  <c:v>107 White/Caucasian/Anglo</c:v>
                </c:pt>
              </c:strCache>
            </c:strRef>
          </c:cat>
          <c:val>
            <c:numRef>
              <c:f>'Police Stop Data'!$J$65:$K$65</c:f>
              <c:numCache>
                <c:formatCode>General</c:formatCode>
                <c:ptCount val="2"/>
                <c:pt idx="0">
                  <c:v>47.8</c:v>
                </c:pt>
                <c:pt idx="1">
                  <c:v>15.9</c:v>
                </c:pt>
              </c:numCache>
            </c:numRef>
          </c:val>
        </c:ser>
        <c:axId val="99786752"/>
        <c:axId val="99788288"/>
      </c:barChart>
      <c:catAx>
        <c:axId val="99786752"/>
        <c:scaling>
          <c:orientation val="minMax"/>
        </c:scaling>
        <c:axPos val="b"/>
        <c:majorTickMark val="none"/>
        <c:tickLblPos val="nextTo"/>
        <c:crossAx val="99788288"/>
        <c:crosses val="autoZero"/>
        <c:auto val="1"/>
        <c:lblAlgn val="ctr"/>
        <c:lblOffset val="100"/>
      </c:catAx>
      <c:valAx>
        <c:axId val="997882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7.101384077103004E-2"/>
              <c:y val="0.44925950978717877"/>
            </c:manualLayout>
          </c:layout>
        </c:title>
        <c:numFmt formatCode="General" sourceLinked="1"/>
        <c:tickLblPos val="nextTo"/>
        <c:crossAx val="9978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631545033117456"/>
          <c:y val="0.20424929980273349"/>
          <c:w val="0.22682505228503386"/>
          <c:h val="0.11808917938820246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400" b="1">
          <a:latin typeface="Arial Narrow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Severity of Actions</a:t>
            </a:r>
            <a:r>
              <a:rPr lang="en-US" sz="1800" baseline="0" dirty="0"/>
              <a:t> </a:t>
            </a:r>
            <a:r>
              <a:rPr lang="en-US" sz="1800" dirty="0"/>
              <a:t>Taken during Police Stops for Two Racial Groups</a:t>
            </a:r>
            <a:r>
              <a:rPr lang="en-US" sz="1800" baseline="0" dirty="0"/>
              <a:t> </a:t>
            </a:r>
            <a:r>
              <a:rPr lang="en-US" sz="1800" dirty="0"/>
              <a:t>Compared</a:t>
            </a:r>
            <a:r>
              <a:rPr lang="en-US" sz="1800" baseline="0" dirty="0"/>
              <a:t> </a:t>
            </a:r>
            <a:r>
              <a:rPr lang="en-US" sz="1800" baseline="0" dirty="0" smtClean="0"/>
              <a:t>to </a:t>
            </a:r>
            <a:r>
              <a:rPr lang="en-US" sz="1800" baseline="0" dirty="0"/>
              <a:t>the Douglas County Population</a:t>
            </a:r>
            <a:endParaRPr lang="en-US" sz="1800" dirty="0"/>
          </a:p>
        </c:rich>
      </c:tx>
      <c:layout>
        <c:manualLayout>
          <c:xMode val="edge"/>
          <c:yMode val="edge"/>
          <c:x val="0.14650142153491674"/>
          <c:y val="1.8428183338078254E-2"/>
        </c:manualLayout>
      </c:layout>
    </c:title>
    <c:plotArea>
      <c:layout>
        <c:manualLayout>
          <c:layoutTarget val="inner"/>
          <c:xMode val="edge"/>
          <c:yMode val="edge"/>
          <c:x val="9.0673810320933801E-2"/>
          <c:y val="0.19809481471631005"/>
          <c:w val="0.88164967949667505"/>
          <c:h val="0.63708584073245622"/>
        </c:manualLayout>
      </c:layout>
      <c:barChart>
        <c:barDir val="col"/>
        <c:grouping val="clustered"/>
        <c:ser>
          <c:idx val="0"/>
          <c:order val="0"/>
          <c:tx>
            <c:strRef>
              <c:f>'Police Stop Data'!$A$121</c:f>
              <c:strCache>
                <c:ptCount val="1"/>
                <c:pt idx="0">
                  <c:v>Percent Warnings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2113820005693882E-2"/>
                </c:manualLayout>
              </c:layout>
              <c:showVal val="1"/>
            </c:dLbl>
            <c:showVal val="1"/>
          </c:dLbls>
          <c:cat>
            <c:strRef>
              <c:f>'Police Stop Data'!$B$120:$C$120</c:f>
              <c:strCache>
                <c:ptCount val="2"/>
                <c:pt idx="0">
                  <c:v>Percent of 33 Actions Taken with Black/Negro/African American Respondents</c:v>
                </c:pt>
                <c:pt idx="1">
                  <c:v>Percent of 128 Actions Taken with White/Caucasian/Anglo Respondents</c:v>
                </c:pt>
              </c:strCache>
            </c:strRef>
          </c:cat>
          <c:val>
            <c:numRef>
              <c:f>'Police Stop Data'!$B$121:$C$121</c:f>
              <c:numCache>
                <c:formatCode>General</c:formatCode>
                <c:ptCount val="2"/>
                <c:pt idx="0">
                  <c:v>15.2</c:v>
                </c:pt>
                <c:pt idx="1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'Police Stop Data'!$A$122</c:f>
              <c:strCache>
                <c:ptCount val="1"/>
                <c:pt idx="0">
                  <c:v>Percent Tickets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5284550014234714E-3"/>
                </c:manualLayout>
              </c:layout>
              <c:showVal val="1"/>
            </c:dLbl>
            <c:dLbl>
              <c:idx val="1"/>
              <c:layout>
                <c:manualLayout>
                  <c:x val="4.059701696102893E-3"/>
                  <c:y val="-1.105691000284691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0271001671886092E-2"/>
                </c:manualLayout>
              </c:layout>
              <c:showVal val="1"/>
            </c:dLbl>
            <c:dLbl>
              <c:idx val="3"/>
              <c:layout>
                <c:manualLayout>
                  <c:x val="-9.9236006188593258E-17"/>
                  <c:y val="-1.2899728336654761E-2"/>
                </c:manualLayout>
              </c:layout>
              <c:showVal val="1"/>
            </c:dLbl>
            <c:showVal val="1"/>
          </c:dLbls>
          <c:cat>
            <c:strRef>
              <c:f>'Police Stop Data'!$B$120:$C$120</c:f>
              <c:strCache>
                <c:ptCount val="2"/>
                <c:pt idx="0">
                  <c:v>Percent of 33 Actions Taken with Black/Negro/African American Respondents</c:v>
                </c:pt>
                <c:pt idx="1">
                  <c:v>Percent of 128 Actions Taken with White/Caucasian/Anglo Respondents</c:v>
                </c:pt>
              </c:strCache>
            </c:strRef>
          </c:cat>
          <c:val>
            <c:numRef>
              <c:f>'Police Stop Data'!$B$122:$C$122</c:f>
              <c:numCache>
                <c:formatCode>General</c:formatCode>
                <c:ptCount val="2"/>
                <c:pt idx="0">
                  <c:v>36.4</c:v>
                </c:pt>
                <c:pt idx="1">
                  <c:v>38.300000000000011</c:v>
                </c:pt>
              </c:numCache>
            </c:numRef>
          </c:val>
        </c:ser>
        <c:ser>
          <c:idx val="2"/>
          <c:order val="2"/>
          <c:tx>
            <c:strRef>
              <c:f>'Police Stop Data'!$A$123</c:f>
              <c:strCache>
                <c:ptCount val="1"/>
                <c:pt idx="0">
                  <c:v>Percent Citations</c:v>
                </c:pt>
              </c:strCache>
            </c:strRef>
          </c:tx>
          <c:dLbls>
            <c:showVal val="1"/>
          </c:dLbls>
          <c:cat>
            <c:strRef>
              <c:f>'Police Stop Data'!$B$120:$C$120</c:f>
              <c:strCache>
                <c:ptCount val="2"/>
                <c:pt idx="0">
                  <c:v>Percent of 33 Actions Taken with Black/Negro/African American Respondents</c:v>
                </c:pt>
                <c:pt idx="1">
                  <c:v>Percent of 128 Actions Taken with White/Caucasian/Anglo Respondents</c:v>
                </c:pt>
              </c:strCache>
            </c:strRef>
          </c:cat>
          <c:val>
            <c:numRef>
              <c:f>'Police Stop Data'!$B$123:$C$123</c:f>
              <c:numCache>
                <c:formatCode>General</c:formatCode>
                <c:ptCount val="2"/>
                <c:pt idx="0">
                  <c:v>30.3</c:v>
                </c:pt>
                <c:pt idx="1">
                  <c:v>16.399999999999999</c:v>
                </c:pt>
              </c:numCache>
            </c:numRef>
          </c:val>
        </c:ser>
        <c:ser>
          <c:idx val="3"/>
          <c:order val="3"/>
          <c:tx>
            <c:strRef>
              <c:f>'Police Stop Data'!$A$124</c:f>
              <c:strCache>
                <c:ptCount val="1"/>
                <c:pt idx="0">
                  <c:v>Percent Arrests</c:v>
                </c:pt>
              </c:strCache>
            </c:strRef>
          </c:tx>
          <c:dLbls>
            <c:showVal val="1"/>
          </c:dLbls>
          <c:cat>
            <c:strRef>
              <c:f>'Police Stop Data'!$B$120:$C$120</c:f>
              <c:strCache>
                <c:ptCount val="2"/>
                <c:pt idx="0">
                  <c:v>Percent of 33 Actions Taken with Black/Negro/African American Respondents</c:v>
                </c:pt>
                <c:pt idx="1">
                  <c:v>Percent of 128 Actions Taken with White/Caucasian/Anglo Respondents</c:v>
                </c:pt>
              </c:strCache>
            </c:strRef>
          </c:cat>
          <c:val>
            <c:numRef>
              <c:f>'Police Stop Data'!$B$124:$C$124</c:f>
              <c:numCache>
                <c:formatCode>General</c:formatCode>
                <c:ptCount val="2"/>
                <c:pt idx="0">
                  <c:v>15.2</c:v>
                </c:pt>
                <c:pt idx="1">
                  <c:v>7</c:v>
                </c:pt>
              </c:numCache>
            </c:numRef>
          </c:val>
        </c:ser>
        <c:ser>
          <c:idx val="4"/>
          <c:order val="4"/>
          <c:tx>
            <c:strRef>
              <c:f>'Police Stop Data'!$A$125</c:f>
              <c:strCache>
                <c:ptCount val="1"/>
              </c:strCache>
            </c:strRef>
          </c:tx>
          <c:cat>
            <c:strRef>
              <c:f>'Police Stop Data'!$B$120:$C$120</c:f>
              <c:strCache>
                <c:ptCount val="2"/>
                <c:pt idx="0">
                  <c:v>Percent of 33 Actions Taken with Black/Negro/African American Respondents</c:v>
                </c:pt>
                <c:pt idx="1">
                  <c:v>Percent of 128 Actions Taken with White/Caucasian/Anglo Respondents</c:v>
                </c:pt>
              </c:strCache>
            </c:strRef>
          </c:cat>
          <c:val>
            <c:numRef>
              <c:f>'Police Stop Data'!$B$125:$C$125</c:f>
              <c:numCache>
                <c:formatCode>General</c:formatCode>
                <c:ptCount val="2"/>
              </c:numCache>
            </c:numRef>
          </c:val>
        </c:ser>
        <c:axId val="99719808"/>
        <c:axId val="99738368"/>
      </c:barChart>
      <c:catAx>
        <c:axId val="99719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Actions </a:t>
                </a:r>
                <a:r>
                  <a:rPr lang="en-US" dirty="0"/>
                  <a:t>Taken</a:t>
                </a:r>
              </a:p>
            </c:rich>
          </c:tx>
          <c:layout>
            <c:manualLayout>
              <c:xMode val="edge"/>
              <c:yMode val="edge"/>
              <c:x val="0.46096804599205193"/>
              <c:y val="0.92410882321103693"/>
            </c:manualLayout>
          </c:layout>
        </c:title>
        <c:majorTickMark val="none"/>
        <c:tickLblPos val="nextTo"/>
        <c:crossAx val="99738368"/>
        <c:crosses val="autoZero"/>
        <c:auto val="1"/>
        <c:lblAlgn val="ctr"/>
        <c:lblOffset val="100"/>
      </c:catAx>
      <c:valAx>
        <c:axId val="99738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9383210906511142E-2"/>
              <c:y val="0.42680427150779493"/>
            </c:manualLayout>
          </c:layout>
        </c:title>
        <c:numFmt formatCode="General" sourceLinked="1"/>
        <c:tickLblPos val="nextTo"/>
        <c:crossAx val="99719808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8673768978039849"/>
          <c:y val="0.16256051916980888"/>
          <c:w val="0.18666061850964283"/>
          <c:h val="0.18512488649254791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400" b="1" i="0" baseline="0">
          <a:latin typeface="Arial Narrow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0.25185</cdr:x>
      <cdr:y>0.66732</cdr:y>
    </cdr:from>
    <cdr:to>
      <cdr:x>0.50667</cdr:x>
      <cdr:y>0.72638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52" y="4748492"/>
          <a:ext cx="2409264" cy="42022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i="0" baseline="0">
              <a:latin typeface="Arial Narrow" pitchFamily="34" charset="0"/>
            </a:rPr>
            <a:t>White/Caucasian/Anglo</a:t>
          </a:r>
        </a:p>
      </cdr:txBody>
    </cdr:sp>
  </cdr:relSizeAnchor>
  <cdr:relSizeAnchor xmlns:cdr="http://schemas.openxmlformats.org/drawingml/2006/chartDrawing">
    <cdr:from>
      <cdr:x>0.42519</cdr:x>
      <cdr:y>0.25197</cdr:y>
    </cdr:from>
    <cdr:to>
      <cdr:x>0.71259</cdr:x>
      <cdr:y>0.30709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20112" y="1792941"/>
          <a:ext cx="2717426" cy="392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0.41026</cdr:x>
      <cdr:y>0.15588</cdr:y>
    </cdr:from>
    <cdr:to>
      <cdr:x>0.74359</cdr:x>
      <cdr:y>0.20894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57600" y="990600"/>
          <a:ext cx="2971800" cy="33714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Arial Narrow" pitchFamily="34" charset="0"/>
            </a:rPr>
            <a:t>Black/Negro/African American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0.63482</cdr:x>
      <cdr:y>0.14629</cdr:y>
    </cdr:from>
    <cdr:to>
      <cdr:x>0.64048</cdr:x>
      <cdr:y>0.94683</cdr:y>
    </cdr:to>
    <cdr:sp macro="" textlink="">
      <cdr:nvSpPr>
        <cdr:cNvPr id="3" name="Straight Connector 2"/>
        <cdr:cNvSpPr/>
      </cdr:nvSpPr>
      <cdr:spPr>
        <a:xfrm xmlns:a="http://schemas.openxmlformats.org/drawingml/2006/main" flipH="1">
          <a:off x="5503985" y="920016"/>
          <a:ext cx="49090" cy="5034573"/>
        </a:xfrm>
        <a:prstGeom xmlns:a="http://schemas.openxmlformats.org/drawingml/2006/main" prst="line">
          <a:avLst/>
        </a:prstGeom>
        <a:ln xmlns:a="http://schemas.openxmlformats.org/drawingml/2006/main">
          <a:prstDash val="dash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D0115-BE05-4C24-8479-06515DC9FFA1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84B1B-5BAA-48B6-AE37-7804882CF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97494-0311-455C-A693-1FDBF1FA35E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3B9E-ED05-4D4E-9D4F-DD26F893A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A3B9E-ED05-4D4E-9D4F-DD26F893A2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6B0EA-5775-4CB5-86AC-A5513693BBFB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8645-2731-4F6A-A83F-52366EECA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Verdana" pitchFamily="34" charset="0"/>
              </a:rPr>
              <a:t>We’ve got </a:t>
            </a:r>
            <a:br>
              <a:rPr lang="en-US" sz="80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8000" b="1" dirty="0" smtClean="0">
                <a:solidFill>
                  <a:srgbClr val="FF0000"/>
                </a:solidFill>
                <a:latin typeface="Verdana" pitchFamily="34" charset="0"/>
              </a:rPr>
              <a:t>a problem!</a:t>
            </a:r>
            <a:endParaRPr lang="en-US" sz="80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543800" cy="1524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Douglas County Task Force on Police Stops Survey Report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3276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itchFamily="34" charset="0"/>
              </a:rPr>
              <a:t/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The Lawrence Kansas Police Department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Formal Complaint of Officer(s) Conduct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/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 Narrow" pitchFamily="34" charset="0"/>
              </a:rPr>
              <a:t>How useful is this tool?</a:t>
            </a:r>
            <a:endParaRPr lang="en-US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86200" y="4572000"/>
          <a:ext cx="1295401" cy="762000"/>
        </p:xfrm>
        <a:graphic>
          <a:graphicData uri="http://schemas.openxmlformats.org/presentationml/2006/ole">
            <p:oleObj spid="_x0000_s1026" name="Packager Shell Object" showAsIcon="1" r:id="rId3" imgW="2048760" imgH="4910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8763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Where do we go from here?</a:t>
            </a:r>
            <a:endParaRPr lang="en-US" sz="8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/>
                </a:solidFill>
              </a:rPr>
              <a:t>Desired Outcomes</a:t>
            </a:r>
            <a:endParaRPr lang="en-US" sz="7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We want law enforcement officers </a:t>
            </a:r>
          </a:p>
          <a:p>
            <a:pPr algn="ctr">
              <a:buNone/>
            </a:pPr>
            <a:r>
              <a:rPr lang="en-US" sz="3600" b="1" dirty="0" smtClean="0"/>
              <a:t>to record all stops </a:t>
            </a:r>
          </a:p>
          <a:p>
            <a:pPr algn="ctr">
              <a:buNone/>
            </a:pPr>
            <a:r>
              <a:rPr lang="en-US" sz="3600" b="1" dirty="0" smtClean="0"/>
              <a:t>no matter what the reason for the stop.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/>
                </a:solidFill>
              </a:rPr>
              <a:t>Desired Outcomes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We want the Douglas County, Lawrence</a:t>
            </a:r>
          </a:p>
          <a:p>
            <a:pPr algn="ctr">
              <a:buNone/>
            </a:pPr>
            <a:r>
              <a:rPr lang="en-US" sz="3600" b="1" dirty="0" smtClean="0"/>
              <a:t> City, and KU law enforcement agencies to</a:t>
            </a:r>
          </a:p>
          <a:p>
            <a:pPr algn="ctr">
              <a:buNone/>
            </a:pPr>
            <a:r>
              <a:rPr lang="en-US" sz="3600" b="1" dirty="0" smtClean="0"/>
              <a:t> collect demographic data on all stops, </a:t>
            </a:r>
          </a:p>
          <a:p>
            <a:pPr algn="ctr">
              <a:buNone/>
            </a:pPr>
            <a:r>
              <a:rPr lang="en-US" sz="3600" b="1" dirty="0" smtClean="0"/>
              <a:t>including date, time, location, </a:t>
            </a:r>
          </a:p>
          <a:p>
            <a:pPr algn="ctr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result of stop, and race/ethnicity.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/>
                </a:solidFill>
              </a:rPr>
              <a:t>Desired Outcomes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4000" b="1" dirty="0" smtClean="0"/>
              <a:t>We want the public </a:t>
            </a:r>
          </a:p>
          <a:p>
            <a:pPr algn="ctr">
              <a:buNone/>
            </a:pPr>
            <a:r>
              <a:rPr lang="en-US" sz="4000" b="1" dirty="0" smtClean="0"/>
              <a:t>to have access to this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34340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0000"/>
                </a:solidFill>
              </a:rPr>
              <a:t>“Sometimes it’s when you think you know </a:t>
            </a:r>
            <a:br>
              <a:rPr lang="en-US" sz="6700" b="1" dirty="0" smtClean="0">
                <a:solidFill>
                  <a:srgbClr val="FF0000"/>
                </a:solidFill>
              </a:rPr>
            </a:b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smtClean="0">
                <a:solidFill>
                  <a:srgbClr val="FF0000"/>
                </a:solidFill>
              </a:rPr>
              <a:t> that you stop seeing.”</a:t>
            </a:r>
            <a:br>
              <a:rPr lang="en-US" sz="67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b="1" dirty="0" smtClean="0"/>
              <a:t>Lisa Unger, author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01000" cy="487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sz="4900" b="1" dirty="0" smtClean="0">
                <a:latin typeface="+mn-lt"/>
              </a:rPr>
              <a:t>The NAACP Lawrence Branch and </a:t>
            </a:r>
            <a:br>
              <a:rPr lang="en-US" sz="4900" b="1" dirty="0" smtClean="0">
                <a:latin typeface="+mn-lt"/>
              </a:rPr>
            </a:br>
            <a:r>
              <a:rPr lang="en-US" sz="4900" b="1" dirty="0" smtClean="0">
                <a:latin typeface="+mn-lt"/>
              </a:rPr>
              <a:t>the ACLU of Kansas established a Task Force on Police Stops on</a:t>
            </a:r>
            <a:br>
              <a:rPr lang="en-US" sz="4900" b="1" dirty="0" smtClean="0">
                <a:latin typeface="+mn-lt"/>
              </a:rPr>
            </a:br>
            <a:r>
              <a:rPr lang="en-US" sz="4900" b="1" dirty="0" smtClean="0">
                <a:latin typeface="+mn-lt"/>
              </a:rPr>
              <a:t>January 18, 2016.</a:t>
            </a:r>
            <a:br>
              <a:rPr lang="en-US" sz="4900" b="1" dirty="0" smtClean="0">
                <a:latin typeface="+mn-lt"/>
              </a:rPr>
            </a:br>
            <a:r>
              <a:rPr lang="en-US" sz="4900" b="1" dirty="0" smtClean="0">
                <a:latin typeface="+mn-lt"/>
              </a:rPr>
              <a:t/>
            </a:r>
            <a:br>
              <a:rPr lang="en-US" sz="4900" b="1" dirty="0" smtClean="0">
                <a:latin typeface="+mn-lt"/>
              </a:rPr>
            </a:br>
            <a:r>
              <a:rPr lang="en-US" sz="4900" b="1" dirty="0" smtClean="0">
                <a:latin typeface="+mn-lt"/>
              </a:rPr>
              <a:t>A survey tool was developed.</a:t>
            </a:r>
            <a:br>
              <a:rPr lang="en-US" sz="4900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533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 smtClean="0"/>
              <a:t>181 surveys were submitted.</a:t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 12 surveys were not included. </a:t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169 surveys were analyzed </a:t>
            </a:r>
            <a:br>
              <a:rPr lang="en-US" sz="5300" b="1" dirty="0" smtClean="0"/>
            </a:br>
            <a:r>
              <a:rPr lang="en-US" sz="5300" b="1" dirty="0" smtClean="0"/>
              <a:t>for this report.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The survey was conducted in February and March 2016, covering law enforcement stops made from 2011 to 2016.</a:t>
            </a:r>
            <a:br>
              <a:rPr lang="en-US" sz="2800" b="1" dirty="0" smtClean="0">
                <a:latin typeface="Arial Narrow" pitchFamily="34" charset="0"/>
              </a:rPr>
            </a:br>
            <a:r>
              <a:rPr lang="en-US" sz="2800" b="1" dirty="0">
                <a:latin typeface="Arial Narrow" pitchFamily="34" charset="0"/>
              </a:rPr>
              <a:t/>
            </a:r>
            <a:br>
              <a:rPr lang="en-US" sz="2800" b="1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Percent of 183 Stops Reported across Years</a:t>
            </a:r>
            <a:endParaRPr lang="en-US" sz="2800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762000" y="2209800"/>
          <a:ext cx="7595578" cy="421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8915400" cy="635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 Narrow" pitchFamily="34" charset="0"/>
              </a:rPr>
              <a:t>Gender of the 169 Survey Respondents</a:t>
            </a:r>
            <a:endParaRPr lang="en-US" sz="4000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itchFamily="34" charset="0"/>
              </a:rPr>
              <a:t>Percent of 169 Survey Responses </a:t>
            </a:r>
            <a:r>
              <a:rPr lang="en-US" b="1" dirty="0">
                <a:latin typeface="Arial Narrow" pitchFamily="34" charset="0"/>
              </a:rPr>
              <a:t>S</a:t>
            </a:r>
            <a:r>
              <a:rPr lang="en-US" b="1" dirty="0" smtClean="0">
                <a:latin typeface="Arial Narrow" pitchFamily="34" charset="0"/>
              </a:rPr>
              <a:t>ubmitted Online Compared to Paper</a:t>
            </a:r>
            <a:endParaRPr lang="en-US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243</Words>
  <Application>Microsoft Office PowerPoint</Application>
  <PresentationFormat>On-screen Show (4:3)</PresentationFormat>
  <Paragraphs>58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Packager Shell Object</vt:lpstr>
      <vt:lpstr>We’ve got  a problem!</vt:lpstr>
      <vt:lpstr>   The NAACP Lawrence Branch and  the ACLU of Kansas established a Task Force on Police Stops on January 18, 2016.  A survey tool was developed.    </vt:lpstr>
      <vt:lpstr>   181 surveys were submitted.   12 surveys were not included.   169 surveys were analyzed  for this report.    </vt:lpstr>
      <vt:lpstr>The survey was conducted in February and March 2016, covering law enforcement stops made from 2011 to 2016.  Percent of 183 Stops Reported across Years</vt:lpstr>
      <vt:lpstr>Slide 5</vt:lpstr>
      <vt:lpstr>Slide 6</vt:lpstr>
      <vt:lpstr>Gender of the 169 Survey Respondents</vt:lpstr>
      <vt:lpstr>Slide 8</vt:lpstr>
      <vt:lpstr>Percent of 169 Survey Responses Submitted Online Compared to Paper</vt:lpstr>
      <vt:lpstr>Slide 10</vt:lpstr>
      <vt:lpstr> The Lawrence Kansas Police Department Formal Complaint of Officer(s) Conduct  How useful is this tool?</vt:lpstr>
      <vt:lpstr>Slide 12</vt:lpstr>
      <vt:lpstr>Slide 13</vt:lpstr>
      <vt:lpstr>Where do we go from here?</vt:lpstr>
      <vt:lpstr>Desired Outcomes</vt:lpstr>
      <vt:lpstr>Desired Outcomes</vt:lpstr>
      <vt:lpstr>Desired Outcomes</vt:lpstr>
      <vt:lpstr>“Sometimes it’s when you think you know    that you stop seeing.”                                 Lisa Unger, author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We’ve got a problem!</dc:title>
  <dc:creator>Lois</dc:creator>
  <cp:lastModifiedBy>Lois</cp:lastModifiedBy>
  <cp:revision>93</cp:revision>
  <dcterms:created xsi:type="dcterms:W3CDTF">2016-10-19T20:10:54Z</dcterms:created>
  <dcterms:modified xsi:type="dcterms:W3CDTF">2016-12-05T05:32:26Z</dcterms:modified>
</cp:coreProperties>
</file>